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1" r:id="rId4"/>
    <p:sldId id="269" r:id="rId5"/>
    <p:sldId id="270" r:id="rId6"/>
    <p:sldId id="276" r:id="rId7"/>
    <p:sldId id="277" r:id="rId8"/>
    <p:sldId id="274" r:id="rId9"/>
    <p:sldId id="258" r:id="rId10"/>
    <p:sldId id="260" r:id="rId11"/>
    <p:sldId id="278"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D818F07-F107-411A-AFA3-7E257A1AD50C}" type="datetimeFigureOut">
              <a:rPr lang="en-US" smtClean="0"/>
              <a:pPr/>
              <a:t>7/27/2015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DCC4B8D-6DCD-42DC-B91B-8453B058877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D818F07-F107-411A-AFA3-7E257A1AD50C}" type="datetimeFigureOut">
              <a:rPr lang="en-US" smtClean="0"/>
              <a:pPr/>
              <a:t>7/27/2015</a:t>
            </a:fld>
            <a:endParaRPr lang="en-US"/>
          </a:p>
        </p:txBody>
      </p:sp>
      <p:sp>
        <p:nvSpPr>
          <p:cNvPr id="9" name="Slide Number Placeholder 8"/>
          <p:cNvSpPr>
            <a:spLocks noGrp="1"/>
          </p:cNvSpPr>
          <p:nvPr>
            <p:ph type="sldNum" sz="quarter" idx="15"/>
          </p:nvPr>
        </p:nvSpPr>
        <p:spPr/>
        <p:txBody>
          <a:bodyPr rtlCol="0"/>
          <a:lstStyle/>
          <a:p>
            <a:fld id="{8DCC4B8D-6DCD-42DC-B91B-8453B058877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D818F07-F107-411A-AFA3-7E257A1AD50C}" type="datetimeFigureOut">
              <a:rPr lang="en-US" smtClean="0"/>
              <a:pPr/>
              <a:t>7/27/2015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DCC4B8D-6DCD-42DC-B91B-8453B058877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D818F07-F107-411A-AFA3-7E257A1AD50C}" type="datetimeFigureOut">
              <a:rPr lang="en-US" smtClean="0"/>
              <a:pPr/>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C4B8D-6DCD-42DC-B91B-8453B0588778}"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D818F07-F107-411A-AFA3-7E257A1AD50C}" type="datetimeFigureOut">
              <a:rPr lang="en-US" smtClean="0"/>
              <a:pPr/>
              <a:t>7/27/2015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C4B8D-6DCD-42DC-B91B-8453B0588778}"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D818F07-F107-411A-AFA3-7E257A1AD50C}" type="datetimeFigureOut">
              <a:rPr lang="en-US" smtClean="0"/>
              <a:pPr/>
              <a:t>7/27/2015</a:t>
            </a:fld>
            <a:endParaRPr lang="en-US"/>
          </a:p>
        </p:txBody>
      </p:sp>
      <p:sp>
        <p:nvSpPr>
          <p:cNvPr id="7" name="Slide Number Placeholder 6"/>
          <p:cNvSpPr>
            <a:spLocks noGrp="1"/>
          </p:cNvSpPr>
          <p:nvPr>
            <p:ph type="sldNum" sz="quarter" idx="11"/>
          </p:nvPr>
        </p:nvSpPr>
        <p:spPr/>
        <p:txBody>
          <a:bodyPr rtlCol="0"/>
          <a:lstStyle/>
          <a:p>
            <a:fld id="{8DCC4B8D-6DCD-42DC-B91B-8453B058877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18F07-F107-411A-AFA3-7E257A1AD50C}" type="datetimeFigureOut">
              <a:rPr lang="en-US" smtClean="0"/>
              <a:pPr/>
              <a:t>7/27/2015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CC4B8D-6DCD-42DC-B91B-8453B058877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D818F07-F107-411A-AFA3-7E257A1AD50C}" type="datetimeFigureOut">
              <a:rPr lang="en-US" smtClean="0"/>
              <a:pPr/>
              <a:t>7/27/2015</a:t>
            </a:fld>
            <a:endParaRPr lang="en-US"/>
          </a:p>
        </p:txBody>
      </p:sp>
      <p:sp>
        <p:nvSpPr>
          <p:cNvPr id="22" name="Slide Number Placeholder 21"/>
          <p:cNvSpPr>
            <a:spLocks noGrp="1"/>
          </p:cNvSpPr>
          <p:nvPr>
            <p:ph type="sldNum" sz="quarter" idx="15"/>
          </p:nvPr>
        </p:nvSpPr>
        <p:spPr/>
        <p:txBody>
          <a:bodyPr rtlCol="0"/>
          <a:lstStyle/>
          <a:p>
            <a:fld id="{8DCC4B8D-6DCD-42DC-B91B-8453B058877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D818F07-F107-411A-AFA3-7E257A1AD50C}" type="datetimeFigureOut">
              <a:rPr lang="en-US" smtClean="0"/>
              <a:pPr/>
              <a:t>7/27/2015</a:t>
            </a:fld>
            <a:endParaRPr lang="en-US"/>
          </a:p>
        </p:txBody>
      </p:sp>
      <p:sp>
        <p:nvSpPr>
          <p:cNvPr id="18" name="Slide Number Placeholder 17"/>
          <p:cNvSpPr>
            <a:spLocks noGrp="1"/>
          </p:cNvSpPr>
          <p:nvPr>
            <p:ph type="sldNum" sz="quarter" idx="11"/>
          </p:nvPr>
        </p:nvSpPr>
        <p:spPr/>
        <p:txBody>
          <a:bodyPr rtlCol="0"/>
          <a:lstStyle/>
          <a:p>
            <a:fld id="{8DCC4B8D-6DCD-42DC-B91B-8453B058877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18F07-F107-411A-AFA3-7E257A1AD50C}" type="datetimeFigureOut">
              <a:rPr lang="en-US" smtClean="0"/>
              <a:pPr/>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C4B8D-6DCD-42DC-B91B-8453B058877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818F07-F107-411A-AFA3-7E257A1AD50C}" type="datetimeFigureOut">
              <a:rPr lang="en-US" smtClean="0"/>
              <a:pPr/>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C4B8D-6DCD-42DC-B91B-8453B05887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D818F07-F107-411A-AFA3-7E257A1AD50C}" type="datetimeFigureOut">
              <a:rPr lang="en-US" smtClean="0"/>
              <a:pPr/>
              <a:t>7/27/2015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DCC4B8D-6DCD-42DC-B91B-8453B05887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Echocardiographic</a:t>
            </a:r>
            <a:r>
              <a:rPr lang="en-US" dirty="0" smtClean="0"/>
              <a:t> </a:t>
            </a:r>
            <a:r>
              <a:rPr lang="en-US" dirty="0" err="1" smtClean="0"/>
              <a:t>assesment</a:t>
            </a:r>
            <a:r>
              <a:rPr lang="en-US" dirty="0" smtClean="0"/>
              <a:t> of shunt lesion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Sreejith</a:t>
            </a:r>
            <a:r>
              <a:rPr lang="en-US" dirty="0" smtClean="0"/>
              <a:t> V</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not to do</a:t>
            </a:r>
            <a:endParaRPr lang="en-US" dirty="0"/>
          </a:p>
        </p:txBody>
      </p:sp>
      <p:sp>
        <p:nvSpPr>
          <p:cNvPr id="3" name="Content Placeholder 2"/>
          <p:cNvSpPr>
            <a:spLocks noGrp="1"/>
          </p:cNvSpPr>
          <p:nvPr>
            <p:ph sz="quarter" idx="1"/>
          </p:nvPr>
        </p:nvSpPr>
        <p:spPr/>
        <p:txBody>
          <a:bodyPr>
            <a:normAutofit/>
          </a:bodyPr>
          <a:lstStyle/>
          <a:p>
            <a:r>
              <a:rPr lang="en-US" dirty="0" smtClean="0"/>
              <a:t>IF </a:t>
            </a:r>
          </a:p>
          <a:p>
            <a:pPr lvl="1"/>
            <a:r>
              <a:rPr lang="en-US" dirty="0" smtClean="0"/>
              <a:t>PAP &gt;2/3 MBP</a:t>
            </a:r>
          </a:p>
          <a:p>
            <a:pPr lvl="1"/>
            <a:r>
              <a:rPr lang="en-US" dirty="0" smtClean="0"/>
              <a:t>or  PAR&gt;2/3 SAR</a:t>
            </a:r>
          </a:p>
          <a:p>
            <a:r>
              <a:rPr lang="en-US" dirty="0" smtClean="0"/>
              <a:t>Closure can be recommended </a:t>
            </a:r>
          </a:p>
          <a:p>
            <a:pPr lvl="1"/>
            <a:r>
              <a:rPr lang="en-US" dirty="0" smtClean="0"/>
              <a:t>If there is a net left-to-right shunt of at least 1.5:1 </a:t>
            </a:r>
          </a:p>
          <a:p>
            <a:pPr lvl="1"/>
            <a:r>
              <a:rPr lang="en-US" dirty="0" smtClean="0"/>
              <a:t>Evidence of pulmonary artery reactivity</a:t>
            </a:r>
          </a:p>
          <a:p>
            <a:r>
              <a:rPr lang="en-US" dirty="0" smtClean="0"/>
              <a:t>&gt;7 WU/m2 – </a:t>
            </a:r>
          </a:p>
          <a:p>
            <a:r>
              <a:rPr lang="en-US" dirty="0" smtClean="0"/>
              <a:t>Vasodilator therapy and newer drugs affecting pulmonary arteriolar matrix composition and smooth muscle tone are likely to play an  important role in the treatment of patients with pulmonary hypertension and ASD or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Acute vasodilator challenge using oxygen/ nitric oxide</a:t>
            </a:r>
            <a:endParaRPr lang="en-US" dirty="0"/>
          </a:p>
        </p:txBody>
      </p:sp>
      <p:sp>
        <p:nvSpPr>
          <p:cNvPr id="3" name="Content Placeholder 2"/>
          <p:cNvSpPr>
            <a:spLocks noGrp="1"/>
          </p:cNvSpPr>
          <p:nvPr>
            <p:ph sz="quarter" idx="1"/>
          </p:nvPr>
        </p:nvSpPr>
        <p:spPr>
          <a:solidFill>
            <a:schemeClr val="tx2">
              <a:lumMod val="40000"/>
              <a:lumOff val="60000"/>
            </a:schemeClr>
          </a:solidFill>
        </p:spPr>
        <p:txBody>
          <a:bodyPr>
            <a:normAutofit/>
          </a:bodyPr>
          <a:lstStyle/>
          <a:p>
            <a:r>
              <a:rPr lang="en-US" dirty="0" smtClean="0"/>
              <a:t>Favorable outcome:</a:t>
            </a:r>
            <a:endParaRPr lang="en-US" dirty="0"/>
          </a:p>
          <a:p>
            <a:pPr lvl="1"/>
            <a:r>
              <a:rPr lang="en-US" dirty="0"/>
              <a:t>A decrease of 20% in the </a:t>
            </a:r>
            <a:r>
              <a:rPr lang="en-US" dirty="0" smtClean="0"/>
              <a:t>PVRI.</a:t>
            </a:r>
            <a:endParaRPr lang="en-US" dirty="0"/>
          </a:p>
          <a:p>
            <a:pPr lvl="1"/>
            <a:r>
              <a:rPr lang="en-US" dirty="0" smtClean="0"/>
              <a:t>A </a:t>
            </a:r>
            <a:r>
              <a:rPr lang="en-US" dirty="0"/>
              <a:t>decrease of around 20% in the ratio of pulmonary to systemic vascular resistance</a:t>
            </a:r>
          </a:p>
          <a:p>
            <a:pPr lvl="1"/>
            <a:r>
              <a:rPr lang="en-US" dirty="0"/>
              <a:t>A final PVR index of &lt;6 Woods units/m</a:t>
            </a:r>
            <a:r>
              <a:rPr lang="en-US" sz="800" dirty="0"/>
              <a:t>2</a:t>
            </a:r>
            <a:r>
              <a:rPr lang="en-US" dirty="0"/>
              <a:t>.</a:t>
            </a:r>
          </a:p>
          <a:p>
            <a:pPr lvl="1"/>
            <a:r>
              <a:rPr lang="en-US" dirty="0"/>
              <a:t>A final ratio of resistance of &lt;0.3.</a:t>
            </a:r>
          </a:p>
          <a:p>
            <a:endParaRPr lang="en-US" dirty="0"/>
          </a:p>
        </p:txBody>
      </p:sp>
    </p:spTree>
    <p:extLst>
      <p:ext uri="{BB962C8B-B14F-4D97-AF65-F5344CB8AC3E}">
        <p14:creationId xmlns="" xmlns:p14="http://schemas.microsoft.com/office/powerpoint/2010/main" val="1102684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INDIRECT EVIDENCES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2D imaging</a:t>
            </a:r>
            <a:endParaRPr lang="en-US" dirty="0"/>
          </a:p>
        </p:txBody>
      </p:sp>
      <p:sp>
        <p:nvSpPr>
          <p:cNvPr id="3" name="Content Placeholder 2"/>
          <p:cNvSpPr>
            <a:spLocks noGrp="1"/>
          </p:cNvSpPr>
          <p:nvPr>
            <p:ph idx="1"/>
          </p:nvPr>
        </p:nvSpPr>
        <p:spPr/>
        <p:txBody>
          <a:bodyPr/>
          <a:lstStyle/>
          <a:p>
            <a:pPr lvl="1"/>
            <a:r>
              <a:rPr lang="en-US" dirty="0" smtClean="0"/>
              <a:t>ASD</a:t>
            </a:r>
          </a:p>
          <a:p>
            <a:pPr lvl="2"/>
            <a:r>
              <a:rPr lang="en-US" dirty="0" smtClean="0"/>
              <a:t>Dilation RA and RV</a:t>
            </a:r>
          </a:p>
          <a:p>
            <a:pPr lvl="2"/>
            <a:r>
              <a:rPr lang="en-US" dirty="0" smtClean="0"/>
              <a:t>Paradoxical </a:t>
            </a:r>
            <a:r>
              <a:rPr lang="en-US" dirty="0" err="1" smtClean="0"/>
              <a:t>septal</a:t>
            </a:r>
            <a:r>
              <a:rPr lang="en-US" dirty="0" smtClean="0"/>
              <a:t> motion </a:t>
            </a:r>
          </a:p>
          <a:p>
            <a:pPr lvl="1"/>
            <a:r>
              <a:rPr lang="en-US" dirty="0" smtClean="0"/>
              <a:t>PDA &amp; VSD</a:t>
            </a:r>
          </a:p>
          <a:p>
            <a:pPr lvl="2"/>
            <a:r>
              <a:rPr lang="en-US" dirty="0" smtClean="0"/>
              <a:t>Dilation  LA and LV.</a:t>
            </a:r>
          </a:p>
          <a:p>
            <a:pPr lvl="1"/>
            <a:r>
              <a:rPr lang="en-US" dirty="0" smtClean="0"/>
              <a:t>Both </a:t>
            </a:r>
          </a:p>
          <a:p>
            <a:pPr lvl="2"/>
            <a:r>
              <a:rPr lang="en-US" dirty="0" smtClean="0"/>
              <a:t>Size of the defect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PW Doppler or CDE</a:t>
            </a:r>
            <a:endParaRPr lang="en-US" dirty="0"/>
          </a:p>
        </p:txBody>
      </p:sp>
      <p:sp>
        <p:nvSpPr>
          <p:cNvPr id="3" name="Content Placeholder 2"/>
          <p:cNvSpPr>
            <a:spLocks noGrp="1"/>
          </p:cNvSpPr>
          <p:nvPr>
            <p:ph idx="1"/>
          </p:nvPr>
        </p:nvSpPr>
        <p:spPr/>
        <p:txBody>
          <a:bodyPr/>
          <a:lstStyle/>
          <a:p>
            <a:pPr lvl="1"/>
            <a:r>
              <a:rPr lang="en-US" dirty="0" smtClean="0"/>
              <a:t>Flow disturbance is found downstream from the defect</a:t>
            </a:r>
            <a:r>
              <a:rPr lang="en-US" dirty="0" smtClean="0"/>
              <a:t>.</a:t>
            </a:r>
            <a:endParaRPr lang="en-US" dirty="0" smtClean="0"/>
          </a:p>
          <a:p>
            <a:pPr lvl="1"/>
            <a:r>
              <a:rPr lang="en-US" dirty="0" smtClean="0"/>
              <a:t>PDA</a:t>
            </a:r>
          </a:p>
          <a:p>
            <a:pPr lvl="2"/>
            <a:r>
              <a:rPr lang="en-US" dirty="0" err="1" smtClean="0"/>
              <a:t>Colour</a:t>
            </a:r>
            <a:r>
              <a:rPr lang="en-US" dirty="0" smtClean="0"/>
              <a:t> Doppler </a:t>
            </a:r>
            <a:r>
              <a:rPr lang="en-US" dirty="0" err="1" smtClean="0"/>
              <a:t>ductal</a:t>
            </a:r>
            <a:r>
              <a:rPr lang="en-US" dirty="0" smtClean="0"/>
              <a:t> diameter</a:t>
            </a:r>
          </a:p>
          <a:p>
            <a:pPr lvl="2"/>
            <a:r>
              <a:rPr lang="en-US" dirty="0" smtClean="0"/>
              <a:t>Diastolic flow reversal in descending aorta</a:t>
            </a:r>
          </a:p>
          <a:p>
            <a:pPr lvl="1"/>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8" y="-24"/>
            <a:ext cx="8929718" cy="1143000"/>
          </a:xfrm>
        </p:spPr>
        <p:txBody>
          <a:bodyPr>
            <a:normAutofit fontScale="90000"/>
          </a:bodyPr>
          <a:lstStyle/>
          <a:p>
            <a:r>
              <a:rPr lang="en-IN" b="1" dirty="0" smtClean="0"/>
              <a:t>Diastolic flow reversal in Descending </a:t>
            </a:r>
            <a:r>
              <a:rPr lang="en-IN" b="1" dirty="0" err="1" smtClean="0"/>
              <a:t>Ao</a:t>
            </a:r>
            <a:endParaRPr lang="en-IN" b="1" dirty="0"/>
          </a:p>
        </p:txBody>
      </p:sp>
      <p:pic>
        <p:nvPicPr>
          <p:cNvPr id="15362" name="Picture 2"/>
          <p:cNvPicPr>
            <a:picLocks noGrp="1" noChangeAspect="1" noChangeArrowheads="1"/>
          </p:cNvPicPr>
          <p:nvPr>
            <p:ph idx="1"/>
          </p:nvPr>
        </p:nvPicPr>
        <p:blipFill>
          <a:blip r:embed="rId2"/>
          <a:srcRect/>
          <a:stretch>
            <a:fillRect/>
          </a:stretch>
        </p:blipFill>
        <p:spPr bwMode="auto">
          <a:xfrm>
            <a:off x="642910" y="1337781"/>
            <a:ext cx="7129495" cy="5020177"/>
          </a:xfrm>
          <a:prstGeom prst="rect">
            <a:avLst/>
          </a:prstGeom>
          <a:noFill/>
          <a:ln w="9525">
            <a:noFill/>
            <a:miter lim="800000"/>
            <a:headEnd/>
            <a:tailEnd/>
          </a:ln>
          <a:effectLst/>
        </p:spPr>
      </p:pic>
      <p:sp>
        <p:nvSpPr>
          <p:cNvPr id="5" name="TextBox 4"/>
          <p:cNvSpPr txBox="1"/>
          <p:nvPr/>
        </p:nvSpPr>
        <p:spPr>
          <a:xfrm>
            <a:off x="2949836" y="837715"/>
            <a:ext cx="2836610" cy="584775"/>
          </a:xfrm>
          <a:prstGeom prst="rect">
            <a:avLst/>
          </a:prstGeom>
          <a:noFill/>
        </p:spPr>
        <p:txBody>
          <a:bodyPr wrap="none" rtlCol="0">
            <a:spAutoFit/>
          </a:bodyPr>
          <a:lstStyle/>
          <a:p>
            <a:r>
              <a:rPr lang="en-IN" sz="3200" b="1" dirty="0" smtClean="0"/>
              <a:t>NORMAL FLOW</a:t>
            </a:r>
            <a:endParaRPr lang="en-IN" sz="3200" b="1" dirty="0"/>
          </a:p>
        </p:txBody>
      </p:sp>
      <p:pic>
        <p:nvPicPr>
          <p:cNvPr id="15363" name="Picture 3"/>
          <p:cNvPicPr>
            <a:picLocks noChangeAspect="1" noChangeArrowheads="1"/>
          </p:cNvPicPr>
          <p:nvPr/>
        </p:nvPicPr>
        <p:blipFill>
          <a:blip r:embed="rId3"/>
          <a:srcRect/>
          <a:stretch>
            <a:fillRect/>
          </a:stretch>
        </p:blipFill>
        <p:spPr bwMode="auto">
          <a:xfrm>
            <a:off x="500034" y="1351743"/>
            <a:ext cx="7072362" cy="4915260"/>
          </a:xfrm>
          <a:prstGeom prst="rect">
            <a:avLst/>
          </a:prstGeom>
          <a:noFill/>
          <a:ln w="9525">
            <a:noFill/>
            <a:miter lim="800000"/>
            <a:headEnd/>
            <a:tailEnd/>
          </a:ln>
          <a:effectLst/>
        </p:spPr>
      </p:pic>
      <p:sp>
        <p:nvSpPr>
          <p:cNvPr id="7" name="TextBox 6"/>
          <p:cNvSpPr txBox="1"/>
          <p:nvPr/>
        </p:nvSpPr>
        <p:spPr>
          <a:xfrm>
            <a:off x="2817923" y="837715"/>
            <a:ext cx="2254143" cy="584775"/>
          </a:xfrm>
          <a:prstGeom prst="rect">
            <a:avLst/>
          </a:prstGeom>
          <a:noFill/>
        </p:spPr>
        <p:txBody>
          <a:bodyPr wrap="none" rtlCol="0">
            <a:spAutoFit/>
          </a:bodyPr>
          <a:lstStyle/>
          <a:p>
            <a:r>
              <a:rPr lang="en-IN" sz="3200" b="1" dirty="0" smtClean="0"/>
              <a:t>PWD in PDA</a:t>
            </a:r>
            <a:endParaRPr lang="en-IN" sz="3200" b="1" dirty="0"/>
          </a:p>
        </p:txBody>
      </p:sp>
      <p:sp>
        <p:nvSpPr>
          <p:cNvPr id="8" name="TextBox 7"/>
          <p:cNvSpPr txBox="1"/>
          <p:nvPr/>
        </p:nvSpPr>
        <p:spPr>
          <a:xfrm>
            <a:off x="1059768" y="6429396"/>
            <a:ext cx="7345216" cy="461665"/>
          </a:xfrm>
          <a:prstGeom prst="rect">
            <a:avLst/>
          </a:prstGeom>
          <a:noFill/>
        </p:spPr>
        <p:txBody>
          <a:bodyPr wrap="none" rtlCol="0">
            <a:spAutoFit/>
          </a:bodyPr>
          <a:lstStyle/>
          <a:p>
            <a:r>
              <a:rPr lang="en-IN" sz="2400" b="1" dirty="0" smtClean="0">
                <a:solidFill>
                  <a:srgbClr val="C00000"/>
                </a:solidFill>
              </a:rPr>
              <a:t>Retrograde diastolic flow –</a:t>
            </a:r>
            <a:r>
              <a:rPr lang="en-IN" sz="2400" b="1" dirty="0" err="1" smtClean="0">
                <a:solidFill>
                  <a:srgbClr val="C00000"/>
                </a:solidFill>
              </a:rPr>
              <a:t>VTId</a:t>
            </a:r>
            <a:r>
              <a:rPr lang="en-IN" sz="2400" b="1" dirty="0" smtClean="0">
                <a:solidFill>
                  <a:srgbClr val="C00000"/>
                </a:solidFill>
              </a:rPr>
              <a:t>/VTIs &gt;30%  ~ QP/Qs&gt;1.6</a:t>
            </a:r>
            <a:endParaRPr lang="en-IN" sz="24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5362"/>
                                        </p:tgtEl>
                                        <p:attrNameLst>
                                          <p:attrName>ppt_x</p:attrName>
                                        </p:attrNameLst>
                                      </p:cBhvr>
                                      <p:tavLst>
                                        <p:tav tm="0">
                                          <p:val>
                                            <p:strVal val="ppt_x"/>
                                          </p:val>
                                        </p:tav>
                                        <p:tav tm="100000">
                                          <p:val>
                                            <p:strVal val="ppt_x"/>
                                          </p:val>
                                        </p:tav>
                                      </p:tavLst>
                                    </p:anim>
                                    <p:anim calcmode="lin" valueType="num">
                                      <p:cBhvr additive="base">
                                        <p:cTn id="7" dur="500"/>
                                        <p:tgtEl>
                                          <p:spTgt spid="15362"/>
                                        </p:tgtEl>
                                        <p:attrNameLst>
                                          <p:attrName>ppt_y</p:attrName>
                                        </p:attrNameLst>
                                      </p:cBhvr>
                                      <p:tavLst>
                                        <p:tav tm="0">
                                          <p:val>
                                            <p:strVal val="ppt_y"/>
                                          </p:val>
                                        </p:tav>
                                        <p:tav tm="100000">
                                          <p:val>
                                            <p:strVal val="1+ppt_h/2"/>
                                          </p:val>
                                        </p:tav>
                                      </p:tavLst>
                                    </p:anim>
                                    <p:set>
                                      <p:cBhvr>
                                        <p:cTn id="8" dur="1" fill="hold">
                                          <p:stCondLst>
                                            <p:cond delay="499"/>
                                          </p:stCondLst>
                                        </p:cTn>
                                        <p:tgtEl>
                                          <p:spTgt spid="15362"/>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5"/>
                                        </p:tgtEl>
                                        <p:attrNameLst>
                                          <p:attrName>ppt_x</p:attrName>
                                        </p:attrNameLst>
                                      </p:cBhvr>
                                      <p:tavLst>
                                        <p:tav tm="0">
                                          <p:val>
                                            <p:strVal val="ppt_x"/>
                                          </p:val>
                                        </p:tav>
                                        <p:tav tm="100000">
                                          <p:val>
                                            <p:strVal val="ppt_x"/>
                                          </p:val>
                                        </p:tav>
                                      </p:tavLst>
                                    </p:anim>
                                    <p:anim calcmode="lin" valueType="num">
                                      <p:cBhvr additive="base">
                                        <p:cTn id="11" dur="500"/>
                                        <p:tgtEl>
                                          <p:spTgt spid="5"/>
                                        </p:tgtEl>
                                        <p:attrNameLst>
                                          <p:attrName>ppt_y</p:attrName>
                                        </p:attrNameLst>
                                      </p:cBhvr>
                                      <p:tavLst>
                                        <p:tav tm="0">
                                          <p:val>
                                            <p:strVal val="ppt_y"/>
                                          </p:val>
                                        </p:tav>
                                        <p:tav tm="100000">
                                          <p:val>
                                            <p:strVal val="1+ppt_h/2"/>
                                          </p:val>
                                        </p:tav>
                                      </p:tavLst>
                                    </p:anim>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363"/>
                                        </p:tgtEl>
                                        <p:attrNameLst>
                                          <p:attrName>style.visibility</p:attrName>
                                        </p:attrNameLst>
                                      </p:cBhvr>
                                      <p:to>
                                        <p:strVal val="visible"/>
                                      </p:to>
                                    </p:set>
                                    <p:anim calcmode="lin" valueType="num">
                                      <p:cBhvr additive="base">
                                        <p:cTn id="17" dur="500" fill="hold"/>
                                        <p:tgtEl>
                                          <p:spTgt spid="15363"/>
                                        </p:tgtEl>
                                        <p:attrNameLst>
                                          <p:attrName>ppt_x</p:attrName>
                                        </p:attrNameLst>
                                      </p:cBhvr>
                                      <p:tavLst>
                                        <p:tav tm="0">
                                          <p:val>
                                            <p:strVal val="#ppt_x"/>
                                          </p:val>
                                        </p:tav>
                                        <p:tav tm="100000">
                                          <p:val>
                                            <p:strVal val="#ppt_x"/>
                                          </p:val>
                                        </p:tav>
                                      </p:tavLst>
                                    </p:anim>
                                    <p:anim calcmode="lin" valueType="num">
                                      <p:cBhvr additive="base">
                                        <p:cTn id="18" dur="500" fill="hold"/>
                                        <p:tgtEl>
                                          <p:spTgt spid="1536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heckerboard(across)">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Increased diastolic flow in branch PAs</a:t>
            </a:r>
            <a:endParaRPr lang="en-IN" b="1" dirty="0"/>
          </a:p>
        </p:txBody>
      </p:sp>
      <p:pic>
        <p:nvPicPr>
          <p:cNvPr id="16386" name="Picture 2"/>
          <p:cNvPicPr>
            <a:picLocks noGrp="1" noChangeAspect="1" noChangeArrowheads="1"/>
          </p:cNvPicPr>
          <p:nvPr>
            <p:ph idx="1"/>
          </p:nvPr>
        </p:nvPicPr>
        <p:blipFill>
          <a:blip r:embed="rId2"/>
          <a:srcRect/>
          <a:stretch>
            <a:fillRect/>
          </a:stretch>
        </p:blipFill>
        <p:spPr bwMode="auto">
          <a:xfrm>
            <a:off x="714348" y="1372969"/>
            <a:ext cx="7572428" cy="525471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SHUNT CALCULATION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lstStyle/>
          <a:p>
            <a:endParaRPr lang="en-US" dirty="0"/>
          </a:p>
        </p:txBody>
      </p:sp>
      <p:pic>
        <p:nvPicPr>
          <p:cNvPr id="819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 y="1254281"/>
            <a:ext cx="8153400" cy="55978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 xmlns:a14="http://schemas.microsoft.com/office/drawing/2010/main" val="0"/>
              </a:ext>
            </a:extLst>
          </a:blip>
          <a:srcRect t="94792"/>
          <a:stretch>
            <a:fillRect/>
          </a:stretch>
        </p:blipFill>
        <p:spPr bwMode="auto">
          <a:xfrm>
            <a:off x="334963" y="1187925"/>
            <a:ext cx="8351837" cy="457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12392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Pulmonary Vascular Resistance</a:t>
            </a:r>
            <a:br>
              <a:rPr lang="en-US" dirty="0"/>
            </a:br>
            <a:endParaRPr lang="en-US" dirty="0"/>
          </a:p>
        </p:txBody>
      </p:sp>
      <p:sp>
        <p:nvSpPr>
          <p:cNvPr id="3" name="Content Placeholder 2"/>
          <p:cNvSpPr>
            <a:spLocks noGrp="1"/>
          </p:cNvSpPr>
          <p:nvPr>
            <p:ph sz="quarter" idx="1"/>
          </p:nvPr>
        </p:nvSpPr>
        <p:spPr>
          <a:xfrm>
            <a:off x="457200" y="1219200"/>
            <a:ext cx="7467600" cy="5334000"/>
          </a:xfrm>
          <a:solidFill>
            <a:schemeClr val="tx2">
              <a:lumMod val="40000"/>
              <a:lumOff val="60000"/>
            </a:schemeClr>
          </a:solidFill>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endParaRPr lang="en-US" dirty="0" smtClean="0"/>
          </a:p>
          <a:p>
            <a:r>
              <a:rPr lang="en-US" i="1" dirty="0"/>
              <a:t>PVR = </a:t>
            </a:r>
            <a:r>
              <a:rPr lang="en-US" i="1" u="sng" dirty="0"/>
              <a:t>mean PAP – mean LAP (or PCWP</a:t>
            </a:r>
            <a:r>
              <a:rPr lang="en-US" i="1" u="sng" dirty="0" smtClean="0"/>
              <a:t>)</a:t>
            </a:r>
            <a:endParaRPr lang="en-US" i="1" u="sng" dirty="0"/>
          </a:p>
          <a:p>
            <a:pPr marL="0" indent="0">
              <a:buNone/>
            </a:pPr>
            <a:r>
              <a:rPr lang="en-US" dirty="0" smtClean="0"/>
              <a:t>				</a:t>
            </a:r>
            <a:r>
              <a:rPr lang="en-US" i="1" dirty="0" err="1" smtClean="0"/>
              <a:t>Qp</a:t>
            </a:r>
            <a:endParaRPr lang="en-US" i="1" dirty="0" smtClean="0"/>
          </a:p>
          <a:p>
            <a:pPr marL="0" indent="0">
              <a:buNone/>
            </a:pPr>
            <a:r>
              <a:rPr lang="en-US" dirty="0"/>
              <a:t>	</a:t>
            </a:r>
            <a:r>
              <a:rPr lang="en-US" dirty="0" smtClean="0"/>
              <a:t>-in Woods Unit (mmHg/L/min)</a:t>
            </a:r>
          </a:p>
          <a:p>
            <a:pPr marL="0" indent="0">
              <a:buNone/>
            </a:pPr>
            <a:endParaRPr lang="en-US" dirty="0" smtClean="0"/>
          </a:p>
          <a:p>
            <a:r>
              <a:rPr lang="en-US" i="1" dirty="0" smtClean="0">
                <a:latin typeface="TimesNewRoman,Italic"/>
              </a:rPr>
              <a:t>SVR = </a:t>
            </a:r>
            <a:r>
              <a:rPr lang="en-US" i="1" u="sng" dirty="0" smtClean="0">
                <a:latin typeface="TimesNewRoman,Italic"/>
              </a:rPr>
              <a:t>mean </a:t>
            </a:r>
            <a:r>
              <a:rPr lang="en-US" i="1" u="sng" dirty="0">
                <a:latin typeface="TimesNewRoman,Italic"/>
              </a:rPr>
              <a:t>systemic arterial P – mean RAP</a:t>
            </a:r>
          </a:p>
          <a:p>
            <a:pPr marL="0" indent="0">
              <a:buNone/>
            </a:pPr>
            <a:r>
              <a:rPr lang="en-US" i="1" dirty="0">
                <a:latin typeface="TimesNewRoman,Italic"/>
              </a:rPr>
              <a:t>	</a:t>
            </a:r>
            <a:r>
              <a:rPr lang="en-US" i="1" dirty="0" smtClean="0">
                <a:latin typeface="TimesNewRoman,Italic"/>
              </a:rPr>
              <a:t>			Qs</a:t>
            </a:r>
          </a:p>
          <a:p>
            <a:pPr marL="0" indent="0">
              <a:buNone/>
            </a:pPr>
            <a:endParaRPr lang="en-US" dirty="0" smtClean="0"/>
          </a:p>
          <a:p>
            <a:r>
              <a:rPr lang="en-US" i="1" dirty="0"/>
              <a:t>PVRI= PVR/ BSA (Sq. m</a:t>
            </a:r>
            <a:r>
              <a:rPr lang="en-US" i="1" dirty="0" smtClean="0"/>
              <a:t>.)</a:t>
            </a:r>
            <a:endParaRPr lang="en-US" i="1" dirty="0"/>
          </a:p>
        </p:txBody>
      </p:sp>
    </p:spTree>
    <p:extLst>
      <p:ext uri="{BB962C8B-B14F-4D97-AF65-F5344CB8AC3E}">
        <p14:creationId xmlns="" xmlns:p14="http://schemas.microsoft.com/office/powerpoint/2010/main" val="2457151229"/>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223</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Office Theme</vt:lpstr>
      <vt:lpstr>Oriel</vt:lpstr>
      <vt:lpstr>Echocardiographic assesment of shunt lesion</vt:lpstr>
      <vt:lpstr>INDIRECT EVIDENCES</vt:lpstr>
      <vt:lpstr>2D imaging</vt:lpstr>
      <vt:lpstr>PW Doppler or CDE</vt:lpstr>
      <vt:lpstr>Diastolic flow reversal in Descending Ao</vt:lpstr>
      <vt:lpstr>Increased diastolic flow in branch PAs</vt:lpstr>
      <vt:lpstr>SHUNT CALCULATION</vt:lpstr>
      <vt:lpstr>Slide 8</vt:lpstr>
      <vt:lpstr>Pulmonary Vascular Resistance </vt:lpstr>
      <vt:lpstr>When not to do</vt:lpstr>
      <vt:lpstr>Acute vasodilator challenge using oxygen/ nitric oxide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sreejith</dc:creator>
  <cp:lastModifiedBy>sreejith</cp:lastModifiedBy>
  <cp:revision>5</cp:revision>
  <dcterms:created xsi:type="dcterms:W3CDTF">2006-08-16T00:00:00Z</dcterms:created>
  <dcterms:modified xsi:type="dcterms:W3CDTF">2015-07-27T02:14:02Z</dcterms:modified>
</cp:coreProperties>
</file>